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71" r:id="rId2"/>
    <p:sldId id="256" r:id="rId3"/>
    <p:sldId id="261" r:id="rId4"/>
    <p:sldId id="258" r:id="rId5"/>
    <p:sldId id="272" r:id="rId6"/>
    <p:sldId id="270" r:id="rId7"/>
    <p:sldId id="273" r:id="rId8"/>
  </p:sldIdLst>
  <p:sldSz cx="12192000" cy="6858000"/>
  <p:notesSz cx="6858000" cy="9144000"/>
  <p:embeddedFontLst>
    <p:embeddedFont>
      <p:font typeface="思源黑体 CN Bold" panose="02010600030101010101" charset="-122"/>
      <p:bold r:id="rId10"/>
    </p:embeddedFont>
    <p:embeddedFont>
      <p:font typeface="思源黑体 CN Heavy" panose="02010600030101010101" charset="-122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黑体" panose="02010609060101010101" pitchFamily="49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</p:embeddedFontLst>
  <p:custDataLst>
    <p:tags r:id="rId23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60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339933"/>
    <a:srgbClr val="006600"/>
    <a:srgbClr val="33CC33"/>
    <a:srgbClr val="FF00FF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87" y="60"/>
      </p:cViewPr>
      <p:guideLst>
        <p:guide orient="horz" pos="2137"/>
        <p:guide pos="60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gs" Target="tags/tag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  <p:pic>
        <p:nvPicPr>
          <p:cNvPr id="16" name="图片 15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648050" y="1916836"/>
            <a:ext cx="590554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模式匹配的应用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zh-CN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搜索引擎</a:t>
            </a:r>
          </a:p>
        </p:txBody>
      </p:sp>
      <p:grpSp>
        <p:nvGrpSpPr>
          <p:cNvPr id="20" name="组合 14"/>
          <p:cNvGrpSpPr/>
          <p:nvPr/>
        </p:nvGrpSpPr>
        <p:grpSpPr>
          <a:xfrm>
            <a:off x="6937997" y="2636931"/>
            <a:ext cx="2571768" cy="2323163"/>
            <a:chOff x="3143240" y="2021196"/>
            <a:chExt cx="1928826" cy="1742372"/>
          </a:xfrm>
        </p:grpSpPr>
        <p:sp>
          <p:nvSpPr>
            <p:cNvPr id="21" name="TextBox 20"/>
            <p:cNvSpPr txBox="1"/>
            <p:nvPr/>
          </p:nvSpPr>
          <p:spPr>
            <a:xfrm>
              <a:off x="3143240" y="2678194"/>
              <a:ext cx="1928826" cy="1085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 algn="l">
                <a:buBlip>
                  <a:blip r:embed="rId2"/>
                </a:buBlip>
              </a:pPr>
              <a:r>
                <a:rPr lang="zh-CN" altLang="en-US" sz="29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百度</a:t>
              </a:r>
              <a:endParaRPr lang="en-US" altLang="zh-CN" sz="29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457200" indent="-457200" algn="l">
                <a:buBlip>
                  <a:blip r:embed="rId2"/>
                </a:buBlip>
              </a:pPr>
              <a:r>
                <a:rPr lang="en-US" altLang="zh-CN" sz="29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360</a:t>
              </a:r>
            </a:p>
            <a:p>
              <a:pPr marL="457200" indent="-457200" algn="l">
                <a:buBlip>
                  <a:blip r:embed="rId2"/>
                </a:buBlip>
              </a:pPr>
              <a:r>
                <a:rPr lang="en-US" altLang="zh-CN" sz="29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22" name="上箭头 21"/>
            <p:cNvSpPr/>
            <p:nvPr/>
          </p:nvSpPr>
          <p:spPr>
            <a:xfrm>
              <a:off x="3786495" y="2021196"/>
              <a:ext cx="214630" cy="479425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 hidden="1"/>
          <p:cNvGrpSpPr/>
          <p:nvPr/>
        </p:nvGrpSpPr>
        <p:grpSpPr>
          <a:xfrm>
            <a:off x="4704927" y="1796627"/>
            <a:ext cx="3648287" cy="3648287"/>
            <a:chOff x="6187" y="1966"/>
            <a:chExt cx="6659" cy="6659"/>
          </a:xfrm>
        </p:grpSpPr>
        <p:sp>
          <p:nvSpPr>
            <p:cNvPr id="4" name="空心弧 3"/>
            <p:cNvSpPr/>
            <p:nvPr/>
          </p:nvSpPr>
          <p:spPr>
            <a:xfrm>
              <a:off x="6777" y="2530"/>
              <a:ext cx="5628" cy="5628"/>
            </a:xfrm>
            <a:prstGeom prst="blockArc">
              <a:avLst>
                <a:gd name="adj1" fmla="val 12032094"/>
                <a:gd name="adj2" fmla="val 20383166"/>
                <a:gd name="adj3" fmla="val 189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 flipV="1">
              <a:off x="6778" y="2482"/>
              <a:ext cx="5628" cy="5628"/>
            </a:xfrm>
            <a:prstGeom prst="blockArc">
              <a:avLst>
                <a:gd name="adj1" fmla="val 12032094"/>
                <a:gd name="adj2" fmla="val 20383166"/>
                <a:gd name="adj3" fmla="val 189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0" name="空心弧 9"/>
            <p:cNvSpPr/>
            <p:nvPr/>
          </p:nvSpPr>
          <p:spPr>
            <a:xfrm rot="413770">
              <a:off x="7183" y="2359"/>
              <a:ext cx="5628" cy="5628"/>
            </a:xfrm>
            <a:prstGeom prst="blockArc">
              <a:avLst>
                <a:gd name="adj1" fmla="val 18549191"/>
                <a:gd name="adj2" fmla="val 20383166"/>
                <a:gd name="adj3" fmla="val 189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5" name="空心弧 24"/>
            <p:cNvSpPr/>
            <p:nvPr/>
          </p:nvSpPr>
          <p:spPr>
            <a:xfrm flipV="1">
              <a:off x="6187" y="1966"/>
              <a:ext cx="6659" cy="6659"/>
            </a:xfrm>
            <a:prstGeom prst="blockArc">
              <a:avLst>
                <a:gd name="adj1" fmla="val 16564277"/>
                <a:gd name="adj2" fmla="val 20383166"/>
                <a:gd name="adj3" fmla="val 189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chemeClr val="bg1"/>
                </a:solidFill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450" y="2708910"/>
            <a:ext cx="3857625" cy="32467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工匠精神（科技报国）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搜索引擎的基本结构</a:t>
              </a: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719534" y="2924869"/>
          <a:ext cx="6096000" cy="11125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286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关键字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网址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其他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武汉大学</a:t>
                      </a:r>
                      <a:r>
                        <a:rPr lang="en-US" altLang="zh-CN"/>
                        <a:t>,</a:t>
                      </a:r>
                      <a:r>
                        <a:rPr lang="zh-CN" altLang="en-US"/>
                        <a:t>武大，</a:t>
                      </a:r>
                      <a:r>
                        <a:rPr lang="en-US" altLang="zh-CN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www.whu.edu.cn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528858" y="1565577"/>
            <a:ext cx="4214842" cy="398780"/>
            <a:chOff x="357158" y="1214422"/>
            <a:chExt cx="4214842" cy="398780"/>
          </a:xfrm>
        </p:grpSpPr>
        <p:sp>
          <p:nvSpPr>
            <p:cNvPr id="8" name="TextBox 9"/>
            <p:cNvSpPr txBox="1"/>
            <p:nvPr/>
          </p:nvSpPr>
          <p:spPr>
            <a:xfrm>
              <a:off x="357158" y="1214422"/>
              <a:ext cx="221457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用户输入字符串：</a:t>
              </a:r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2571736" y="1214422"/>
              <a:ext cx="2000264" cy="3987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武大</a:t>
              </a:r>
            </a:p>
          </p:txBody>
        </p:sp>
      </p:grpSp>
      <p:cxnSp>
        <p:nvCxnSpPr>
          <p:cNvPr id="14" name="直接箭头连接符 13"/>
          <p:cNvCxnSpPr/>
          <p:nvPr/>
        </p:nvCxnSpPr>
        <p:spPr>
          <a:xfrm rot="5400000">
            <a:off x="4636279" y="2430034"/>
            <a:ext cx="785818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8"/>
          <p:cNvSpPr txBox="1"/>
          <p:nvPr/>
        </p:nvSpPr>
        <p:spPr>
          <a:xfrm>
            <a:off x="5100626" y="2251439"/>
            <a:ext cx="17145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分词，匹配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118722" y="4141470"/>
            <a:ext cx="2811921" cy="2499699"/>
            <a:chOff x="2714612" y="3785870"/>
            <a:chExt cx="2811921" cy="249969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14612" y="4499619"/>
              <a:ext cx="2811921" cy="178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箭头连接符 28"/>
            <p:cNvCxnSpPr/>
            <p:nvPr/>
          </p:nvCxnSpPr>
          <p:spPr>
            <a:xfrm flipH="1" flipV="1">
              <a:off x="3359150" y="3785870"/>
              <a:ext cx="1270" cy="5765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6"/>
            <p:cNvSpPr txBox="1"/>
            <p:nvPr/>
          </p:nvSpPr>
          <p:spPr>
            <a:xfrm>
              <a:off x="3571868" y="4071942"/>
              <a:ext cx="192882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网络爬虫程序</a:t>
              </a:r>
            </a:p>
          </p:txBody>
        </p:sp>
      </p:grpSp>
      <p:sp>
        <p:nvSpPr>
          <p:cNvPr id="32" name="TextBox 19"/>
          <p:cNvSpPr txBox="1"/>
          <p:nvPr/>
        </p:nvSpPr>
        <p:spPr>
          <a:xfrm>
            <a:off x="2528858" y="3137213"/>
            <a:ext cx="1071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6821172" y="2231379"/>
            <a:ext cx="3714776" cy="398780"/>
            <a:chOff x="4857752" y="1857364"/>
            <a:chExt cx="3714776" cy="398780"/>
          </a:xfrm>
        </p:grpSpPr>
        <p:sp>
          <p:nvSpPr>
            <p:cNvPr id="34" name="TextBox 22"/>
            <p:cNvSpPr txBox="1"/>
            <p:nvPr/>
          </p:nvSpPr>
          <p:spPr>
            <a:xfrm>
              <a:off x="5429256" y="1857364"/>
              <a:ext cx="314327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显示匹配成功的网页</a:t>
              </a:r>
            </a:p>
          </p:txBody>
        </p:sp>
        <p:sp>
          <p:nvSpPr>
            <p:cNvPr id="35" name="右箭头 34"/>
            <p:cNvSpPr/>
            <p:nvPr/>
          </p:nvSpPr>
          <p:spPr>
            <a:xfrm>
              <a:off x="4857752" y="1928802"/>
              <a:ext cx="500066" cy="285752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847215" y="1412875"/>
            <a:ext cx="8966200" cy="5219700"/>
            <a:chOff x="2761" y="1759"/>
            <a:chExt cx="14120" cy="8220"/>
          </a:xfrm>
        </p:grpSpPr>
        <p:pic>
          <p:nvPicPr>
            <p:cNvPr id="9" name="图片 8" descr="business-card-1015417_19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" y="1759"/>
              <a:ext cx="11738" cy="8220"/>
            </a:xfrm>
            <a:prstGeom prst="rect">
              <a:avLst/>
            </a:prstGeom>
          </p:spPr>
        </p:pic>
        <p:pic>
          <p:nvPicPr>
            <p:cNvPr id="8" name="图片 7" descr="business-card-1015417_19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" y="1759"/>
              <a:ext cx="8220" cy="822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搜索引擎的基本结构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079875" y="1799590"/>
            <a:ext cx="5502275" cy="4297045"/>
            <a:chOff x="7227" y="8178"/>
            <a:chExt cx="10622" cy="804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27" y="8178"/>
              <a:ext cx="10622" cy="8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矩形 6"/>
            <p:cNvSpPr/>
            <p:nvPr/>
          </p:nvSpPr>
          <p:spPr>
            <a:xfrm>
              <a:off x="8756" y="9072"/>
              <a:ext cx="5754" cy="7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847215" y="1412875"/>
            <a:ext cx="8966200" cy="5219700"/>
            <a:chOff x="2761" y="1759"/>
            <a:chExt cx="14120" cy="8220"/>
          </a:xfrm>
        </p:grpSpPr>
        <p:pic>
          <p:nvPicPr>
            <p:cNvPr id="9" name="图片 8" descr="business-card-1015417_19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" y="1759"/>
              <a:ext cx="11738" cy="8220"/>
            </a:xfrm>
            <a:prstGeom prst="rect">
              <a:avLst/>
            </a:prstGeom>
          </p:spPr>
        </p:pic>
        <p:pic>
          <p:nvPicPr>
            <p:cNvPr id="8" name="图片 7" descr="business-card-1015417_19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" y="1759"/>
              <a:ext cx="8220" cy="822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搜索引擎的基本结构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42410" y="1779270"/>
            <a:ext cx="5664200" cy="4315460"/>
            <a:chOff x="337" y="225"/>
            <a:chExt cx="11588" cy="9900"/>
          </a:xfrm>
        </p:grpSpPr>
        <p:pic>
          <p:nvPicPr>
            <p:cNvPr id="6" name="图片 5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7" y="225"/>
              <a:ext cx="11588" cy="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137" y="1575"/>
              <a:ext cx="4500" cy="67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13FD88-13DD-BC53-C43D-87D58F158784}"/>
              </a:ext>
            </a:extLst>
          </p:cNvPr>
          <p:cNvSpPr txBox="1"/>
          <p:nvPr/>
        </p:nvSpPr>
        <p:spPr>
          <a:xfrm>
            <a:off x="2207568" y="4716226"/>
            <a:ext cx="715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</a:rPr>
              <a:t>不谋全局者，不足谋一域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4140080-0063-3F7F-634F-E8D5352B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44410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34001784-ab04-493c-8a1c-a3ae2e454f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11fdbe1-704d-4457-afbf-d0050298758c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123</Words>
  <Application>Microsoft Office PowerPoint</Application>
  <PresentationFormat>宽屏</PresentationFormat>
  <Paragraphs>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思源黑体 CN Bold</vt:lpstr>
      <vt:lpstr>Arial</vt:lpstr>
      <vt:lpstr>Wingdings</vt:lpstr>
      <vt:lpstr>Calibri</vt:lpstr>
      <vt:lpstr>Consolas</vt:lpstr>
      <vt:lpstr>思源黑体 CN Heavy</vt:lpstr>
      <vt:lpstr>Times New Roman</vt:lpstr>
      <vt:lpstr>微软雅黑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1069</cp:revision>
  <dcterms:created xsi:type="dcterms:W3CDTF">2004-04-02T09:54:00Z</dcterms:created>
  <dcterms:modified xsi:type="dcterms:W3CDTF">2022-06-28T14:07:16Z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D3689F00C927483D8AB75F695DE77784</vt:lpwstr>
  </property>
  <property fmtid="{D5CDD505-2E9C-101B-9397-08002B2CF9AE}" pid="3" name="KSOProductBuildVer">
    <vt:lpwstr>2052-11.1.0.11744</vt:lpwstr>
  </property>
</Properties>
</file>